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64" r:id="rId3"/>
    <p:sldId id="258" r:id="rId4"/>
    <p:sldId id="267" r:id="rId5"/>
    <p:sldId id="260" r:id="rId6"/>
    <p:sldId id="268" r:id="rId7"/>
    <p:sldId id="271" r:id="rId8"/>
    <p:sldId id="269" r:id="rId9"/>
    <p:sldId id="270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388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6CECC8-DE7D-417A-AD64-8245735D840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8A22355-EAC4-4A83-A91E-BD47A3B435D5}">
      <dgm:prSet phldrT="[Text]"/>
      <dgm:spPr/>
      <dgm:t>
        <a:bodyPr/>
        <a:lstStyle/>
        <a:p>
          <a:r>
            <a:rPr lang="de-AT" dirty="0"/>
            <a:t>pre-processing</a:t>
          </a:r>
          <a:endParaRPr lang="LID4096" dirty="0"/>
        </a:p>
      </dgm:t>
    </dgm:pt>
    <dgm:pt modelId="{E50ED93A-D7BC-4170-AF69-4DD462153801}" type="parTrans" cxnId="{9FF4637D-B439-427D-AA34-066A37C0FC98}">
      <dgm:prSet/>
      <dgm:spPr/>
      <dgm:t>
        <a:bodyPr/>
        <a:lstStyle/>
        <a:p>
          <a:endParaRPr lang="LID4096"/>
        </a:p>
      </dgm:t>
    </dgm:pt>
    <dgm:pt modelId="{D2A68AD1-22CE-444D-81A6-12D6FA6D89BD}" type="sibTrans" cxnId="{9FF4637D-B439-427D-AA34-066A37C0FC98}">
      <dgm:prSet/>
      <dgm:spPr/>
      <dgm:t>
        <a:bodyPr/>
        <a:lstStyle/>
        <a:p>
          <a:endParaRPr lang="LID4096"/>
        </a:p>
      </dgm:t>
    </dgm:pt>
    <dgm:pt modelId="{4486975E-29C5-434A-A5CF-37BA8711260D}">
      <dgm:prSet phldrT="[Text]"/>
      <dgm:spPr/>
      <dgm:t>
        <a:bodyPr/>
        <a:lstStyle/>
        <a:p>
          <a:r>
            <a:rPr lang="de-AT" dirty="0"/>
            <a:t>tracking</a:t>
          </a:r>
          <a:endParaRPr lang="LID4096" dirty="0"/>
        </a:p>
      </dgm:t>
    </dgm:pt>
    <dgm:pt modelId="{90DF3E4E-3CF0-48DD-AF30-BD5D6D727CEF}" type="parTrans" cxnId="{0E95195D-99D7-4125-A120-71459D9C66A3}">
      <dgm:prSet/>
      <dgm:spPr/>
      <dgm:t>
        <a:bodyPr/>
        <a:lstStyle/>
        <a:p>
          <a:endParaRPr lang="LID4096"/>
        </a:p>
      </dgm:t>
    </dgm:pt>
    <dgm:pt modelId="{4C8C53D7-CC31-4061-97E8-E21C1E5D7779}" type="sibTrans" cxnId="{0E95195D-99D7-4125-A120-71459D9C66A3}">
      <dgm:prSet/>
      <dgm:spPr/>
      <dgm:t>
        <a:bodyPr/>
        <a:lstStyle/>
        <a:p>
          <a:endParaRPr lang="LID4096"/>
        </a:p>
      </dgm:t>
    </dgm:pt>
    <dgm:pt modelId="{46D836AC-F240-4693-831F-42A42FD78C99}">
      <dgm:prSet phldrT="[Text]"/>
      <dgm:spPr/>
      <dgm:t>
        <a:bodyPr/>
        <a:lstStyle/>
        <a:p>
          <a:r>
            <a:rPr lang="de-AT" dirty="0"/>
            <a:t>counting</a:t>
          </a:r>
          <a:endParaRPr lang="LID4096" dirty="0"/>
        </a:p>
      </dgm:t>
    </dgm:pt>
    <dgm:pt modelId="{63B15180-08A0-4921-92E7-21918CFA5FE8}" type="parTrans" cxnId="{C3DE0054-4CE1-427E-9FC6-F96D1DFA542D}">
      <dgm:prSet/>
      <dgm:spPr/>
      <dgm:t>
        <a:bodyPr/>
        <a:lstStyle/>
        <a:p>
          <a:endParaRPr lang="LID4096"/>
        </a:p>
      </dgm:t>
    </dgm:pt>
    <dgm:pt modelId="{0076D27B-15B1-4396-9E6F-AD3C3C23262D}" type="sibTrans" cxnId="{C3DE0054-4CE1-427E-9FC6-F96D1DFA542D}">
      <dgm:prSet/>
      <dgm:spPr/>
      <dgm:t>
        <a:bodyPr/>
        <a:lstStyle/>
        <a:p>
          <a:endParaRPr lang="LID4096"/>
        </a:p>
      </dgm:t>
    </dgm:pt>
    <dgm:pt modelId="{DDEC24C5-1ECF-46B8-9F78-BD6492DFFB78}">
      <dgm:prSet phldrT="[Text]"/>
      <dgm:spPr/>
      <dgm:t>
        <a:bodyPr/>
        <a:lstStyle/>
        <a:p>
          <a:r>
            <a:rPr lang="de-AT" dirty="0"/>
            <a:t>detection</a:t>
          </a:r>
          <a:endParaRPr lang="LID4096" dirty="0"/>
        </a:p>
      </dgm:t>
    </dgm:pt>
    <dgm:pt modelId="{AD88C3BF-1F98-4828-B94B-FDC6C4555CC8}" type="parTrans" cxnId="{1CCA419D-A77C-4BA0-9940-4815595057C8}">
      <dgm:prSet/>
      <dgm:spPr/>
      <dgm:t>
        <a:bodyPr/>
        <a:lstStyle/>
        <a:p>
          <a:endParaRPr lang="LID4096"/>
        </a:p>
      </dgm:t>
    </dgm:pt>
    <dgm:pt modelId="{B682DF9B-042A-4620-B4D3-D13FE5BC7940}" type="sibTrans" cxnId="{1CCA419D-A77C-4BA0-9940-4815595057C8}">
      <dgm:prSet/>
      <dgm:spPr/>
      <dgm:t>
        <a:bodyPr/>
        <a:lstStyle/>
        <a:p>
          <a:endParaRPr lang="LID4096"/>
        </a:p>
      </dgm:t>
    </dgm:pt>
    <dgm:pt modelId="{24EEC7B1-0A9E-408F-B7C5-528449125943}" type="pres">
      <dgm:prSet presAssocID="{926CECC8-DE7D-417A-AD64-8245735D8408}" presName="Name0" presStyleCnt="0">
        <dgm:presLayoutVars>
          <dgm:dir/>
          <dgm:animLvl val="lvl"/>
          <dgm:resizeHandles val="exact"/>
        </dgm:presLayoutVars>
      </dgm:prSet>
      <dgm:spPr/>
    </dgm:pt>
    <dgm:pt modelId="{EA59C614-39B2-483D-91F0-A5FFF0CCFCEC}" type="pres">
      <dgm:prSet presAssocID="{78A22355-EAC4-4A83-A91E-BD47A3B435D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6B11A9-3425-490A-B55C-BF43B50FB074}" type="pres">
      <dgm:prSet presAssocID="{D2A68AD1-22CE-444D-81A6-12D6FA6D89BD}" presName="parTxOnlySpace" presStyleCnt="0"/>
      <dgm:spPr/>
    </dgm:pt>
    <dgm:pt modelId="{6E885778-0591-4309-A0F9-7070D5B1B9BA}" type="pres">
      <dgm:prSet presAssocID="{DDEC24C5-1ECF-46B8-9F78-BD6492DFFB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10BFC44-DC27-4199-BCD1-7253A410ADC3}" type="pres">
      <dgm:prSet presAssocID="{B682DF9B-042A-4620-B4D3-D13FE5BC7940}" presName="parTxOnlySpace" presStyleCnt="0"/>
      <dgm:spPr/>
    </dgm:pt>
    <dgm:pt modelId="{D235A774-31C5-4495-9496-7D80610EEDDD}" type="pres">
      <dgm:prSet presAssocID="{4486975E-29C5-434A-A5CF-37BA8711260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8C608E-C835-4B75-9E38-4382EAE3FBB4}" type="pres">
      <dgm:prSet presAssocID="{4C8C53D7-CC31-4061-97E8-E21C1E5D7779}" presName="parTxOnlySpace" presStyleCnt="0"/>
      <dgm:spPr/>
    </dgm:pt>
    <dgm:pt modelId="{741CE96C-3C55-4A11-9843-1CA3BBBCC86E}" type="pres">
      <dgm:prSet presAssocID="{46D836AC-F240-4693-831F-42A42FD78C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332BB3A-E63B-4624-A92A-E0AC00BAA6B0}" type="presOf" srcId="{4486975E-29C5-434A-A5CF-37BA8711260D}" destId="{D235A774-31C5-4495-9496-7D80610EEDDD}" srcOrd="0" destOrd="0" presId="urn:microsoft.com/office/officeart/2005/8/layout/chevron1"/>
    <dgm:cxn modelId="{45C5D25C-4F4E-4E28-9905-450CE5D0E017}" type="presOf" srcId="{DDEC24C5-1ECF-46B8-9F78-BD6492DFFB78}" destId="{6E885778-0591-4309-A0F9-7070D5B1B9BA}" srcOrd="0" destOrd="0" presId="urn:microsoft.com/office/officeart/2005/8/layout/chevron1"/>
    <dgm:cxn modelId="{0E95195D-99D7-4125-A120-71459D9C66A3}" srcId="{926CECC8-DE7D-417A-AD64-8245735D8408}" destId="{4486975E-29C5-434A-A5CF-37BA8711260D}" srcOrd="2" destOrd="0" parTransId="{90DF3E4E-3CF0-48DD-AF30-BD5D6D727CEF}" sibTransId="{4C8C53D7-CC31-4061-97E8-E21C1E5D7779}"/>
    <dgm:cxn modelId="{C3DE0054-4CE1-427E-9FC6-F96D1DFA542D}" srcId="{926CECC8-DE7D-417A-AD64-8245735D8408}" destId="{46D836AC-F240-4693-831F-42A42FD78C99}" srcOrd="3" destOrd="0" parTransId="{63B15180-08A0-4921-92E7-21918CFA5FE8}" sibTransId="{0076D27B-15B1-4396-9E6F-AD3C3C23262D}"/>
    <dgm:cxn modelId="{D4EECD59-7000-49FF-A778-A395792C36C3}" type="presOf" srcId="{46D836AC-F240-4693-831F-42A42FD78C99}" destId="{741CE96C-3C55-4A11-9843-1CA3BBBCC86E}" srcOrd="0" destOrd="0" presId="urn:microsoft.com/office/officeart/2005/8/layout/chevron1"/>
    <dgm:cxn modelId="{9FF4637D-B439-427D-AA34-066A37C0FC98}" srcId="{926CECC8-DE7D-417A-AD64-8245735D8408}" destId="{78A22355-EAC4-4A83-A91E-BD47A3B435D5}" srcOrd="0" destOrd="0" parTransId="{E50ED93A-D7BC-4170-AF69-4DD462153801}" sibTransId="{D2A68AD1-22CE-444D-81A6-12D6FA6D89BD}"/>
    <dgm:cxn modelId="{1569129D-EFD4-4538-BCC0-1B38814B7E5E}" type="presOf" srcId="{926CECC8-DE7D-417A-AD64-8245735D8408}" destId="{24EEC7B1-0A9E-408F-B7C5-528449125943}" srcOrd="0" destOrd="0" presId="urn:microsoft.com/office/officeart/2005/8/layout/chevron1"/>
    <dgm:cxn modelId="{1CCA419D-A77C-4BA0-9940-4815595057C8}" srcId="{926CECC8-DE7D-417A-AD64-8245735D8408}" destId="{DDEC24C5-1ECF-46B8-9F78-BD6492DFFB78}" srcOrd="1" destOrd="0" parTransId="{AD88C3BF-1F98-4828-B94B-FDC6C4555CC8}" sibTransId="{B682DF9B-042A-4620-B4D3-D13FE5BC7940}"/>
    <dgm:cxn modelId="{17DF0CF2-5F67-4FC0-8056-44015B9E68E9}" type="presOf" srcId="{78A22355-EAC4-4A83-A91E-BD47A3B435D5}" destId="{EA59C614-39B2-483D-91F0-A5FFF0CCFCEC}" srcOrd="0" destOrd="0" presId="urn:microsoft.com/office/officeart/2005/8/layout/chevron1"/>
    <dgm:cxn modelId="{7289085C-7964-44D2-BC12-599F41F31748}" type="presParOf" srcId="{24EEC7B1-0A9E-408F-B7C5-528449125943}" destId="{EA59C614-39B2-483D-91F0-A5FFF0CCFCEC}" srcOrd="0" destOrd="0" presId="urn:microsoft.com/office/officeart/2005/8/layout/chevron1"/>
    <dgm:cxn modelId="{FC3ED04E-695A-44A2-8E56-86B64EE2562C}" type="presParOf" srcId="{24EEC7B1-0A9E-408F-B7C5-528449125943}" destId="{A16B11A9-3425-490A-B55C-BF43B50FB074}" srcOrd="1" destOrd="0" presId="urn:microsoft.com/office/officeart/2005/8/layout/chevron1"/>
    <dgm:cxn modelId="{767ADB4A-6231-4E74-8576-2594ED666D2A}" type="presParOf" srcId="{24EEC7B1-0A9E-408F-B7C5-528449125943}" destId="{6E885778-0591-4309-A0F9-7070D5B1B9BA}" srcOrd="2" destOrd="0" presId="urn:microsoft.com/office/officeart/2005/8/layout/chevron1"/>
    <dgm:cxn modelId="{84AE3825-F53F-4BF7-ABE6-5530C572562D}" type="presParOf" srcId="{24EEC7B1-0A9E-408F-B7C5-528449125943}" destId="{A10BFC44-DC27-4199-BCD1-7253A410ADC3}" srcOrd="3" destOrd="0" presId="urn:microsoft.com/office/officeart/2005/8/layout/chevron1"/>
    <dgm:cxn modelId="{FFFDF313-B535-4FC6-B27B-408CD58DDAD4}" type="presParOf" srcId="{24EEC7B1-0A9E-408F-B7C5-528449125943}" destId="{D235A774-31C5-4495-9496-7D80610EEDDD}" srcOrd="4" destOrd="0" presId="urn:microsoft.com/office/officeart/2005/8/layout/chevron1"/>
    <dgm:cxn modelId="{BABB6955-ECD3-4610-BC6C-7C5C26E4DD56}" type="presParOf" srcId="{24EEC7B1-0A9E-408F-B7C5-528449125943}" destId="{538C608E-C835-4B75-9E38-4382EAE3FBB4}" srcOrd="5" destOrd="0" presId="urn:microsoft.com/office/officeart/2005/8/layout/chevron1"/>
    <dgm:cxn modelId="{AD5DECBE-7564-4E39-A486-2AB76901E478}" type="presParOf" srcId="{24EEC7B1-0A9E-408F-B7C5-528449125943}" destId="{741CE96C-3C55-4A11-9843-1CA3BBBCC86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9C614-39B2-483D-91F0-A5FFF0CCFCEC}">
      <dsp:nvSpPr>
        <dsp:cNvPr id="0" name=""/>
        <dsp:cNvSpPr/>
      </dsp:nvSpPr>
      <dsp:spPr>
        <a:xfrm>
          <a:off x="3770" y="696194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pre-processing</a:t>
          </a:r>
          <a:endParaRPr lang="LID4096" sz="2100" kern="1200" dirty="0"/>
        </a:p>
      </dsp:txBody>
      <dsp:txXfrm>
        <a:off x="442714" y="696194"/>
        <a:ext cx="1316831" cy="877887"/>
      </dsp:txXfrm>
    </dsp:sp>
    <dsp:sp modelId="{6E885778-0591-4309-A0F9-7070D5B1B9BA}">
      <dsp:nvSpPr>
        <dsp:cNvPr id="0" name=""/>
        <dsp:cNvSpPr/>
      </dsp:nvSpPr>
      <dsp:spPr>
        <a:xfrm>
          <a:off x="1979017" y="696194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detection</a:t>
          </a:r>
          <a:endParaRPr lang="LID4096" sz="2100" kern="1200" dirty="0"/>
        </a:p>
      </dsp:txBody>
      <dsp:txXfrm>
        <a:off x="2417961" y="696194"/>
        <a:ext cx="1316831" cy="877887"/>
      </dsp:txXfrm>
    </dsp:sp>
    <dsp:sp modelId="{D235A774-31C5-4495-9496-7D80610EEDDD}">
      <dsp:nvSpPr>
        <dsp:cNvPr id="0" name=""/>
        <dsp:cNvSpPr/>
      </dsp:nvSpPr>
      <dsp:spPr>
        <a:xfrm>
          <a:off x="3954264" y="696194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tracking</a:t>
          </a:r>
          <a:endParaRPr lang="LID4096" sz="2100" kern="1200" dirty="0"/>
        </a:p>
      </dsp:txBody>
      <dsp:txXfrm>
        <a:off x="4393208" y="696194"/>
        <a:ext cx="1316831" cy="877887"/>
      </dsp:txXfrm>
    </dsp:sp>
    <dsp:sp modelId="{741CE96C-3C55-4A11-9843-1CA3BBBCC86E}">
      <dsp:nvSpPr>
        <dsp:cNvPr id="0" name=""/>
        <dsp:cNvSpPr/>
      </dsp:nvSpPr>
      <dsp:spPr>
        <a:xfrm>
          <a:off x="5929510" y="696194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counting</a:t>
          </a:r>
          <a:endParaRPr lang="LID4096" sz="2100" kern="1200" dirty="0"/>
        </a:p>
      </dsp:txBody>
      <dsp:txXfrm>
        <a:off x="6368454" y="696194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077234-D20C-4DFD-ABC5-101A29801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F3886-E879-4821-9CE9-E9ED008D50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72883-A663-419A-92F9-B81B8DC11C59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AAF77-910F-4C6C-ADAB-E9A37203F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57A87-6370-4B3E-AD4D-7EBC97FA11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F0F0-489D-4B5C-8AD4-902A0000880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9424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141A-AF55-45F6-863A-FF82F4F9B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09053-1BCA-49B5-88ED-20F4B3A3F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0C172-C58D-4335-88C0-9B7C565D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1D47E-53C1-4022-A50D-06FEC698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DB48E-698C-4624-A07F-5773670B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97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B0CB-1BC8-4C27-9DCF-59AE228A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52C5-A409-4662-8D22-AA308BCE7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DBDD5-6070-4404-BE22-6419FDDF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0075C-B4D3-42E3-AAA7-55854DF3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8DE1-2A02-49B4-9392-31BBB136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257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597EB-DE3E-4BBE-A623-A748E2790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91BC1-DF2A-4B19-9E27-849567027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FC1E-18FC-4F53-BF02-F0F24260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2B23-6906-4F9A-A26F-494C46C2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E660E-761E-4459-BBA2-0676B93B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384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5DAB-5D97-4190-84FF-8F5DCFEB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DEC-1F1F-4A46-BED2-1D59101A7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DC5B5-A64B-4DED-A7FE-5C7110BC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2829" y="6356350"/>
            <a:ext cx="2743200" cy="365125"/>
          </a:xfrm>
        </p:spPr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38D6-BBD4-4086-9C4A-802B7784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3363-63B4-42C8-9A11-26356C47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824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76BC-201A-4C39-A9D6-DB44AE42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A55E-5578-48A5-ACA7-08DEEB38E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53A40-D60D-44BD-80D7-A880D30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8A15-CB4F-42AA-8586-8A471573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91375-0879-4608-9A58-B3C1B264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100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D65B-A9CA-49F9-8DD6-98066692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B107-FCDD-45C8-A505-3F86EFBE1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5DC88-5F14-4574-89E3-78D6E109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7E5D7-8E78-45B0-972F-D2FA15B6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1AC47-DF4A-4329-8211-7AAFB3EF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D6F-B487-4BBF-8B57-CC238648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130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79F6-9287-4F21-B298-75680C8C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70A8B-A4A4-418B-8B39-785C4635C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EF9A9-DCCF-4A8E-9E6B-3792607AE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89D3B-9BD3-4779-AEA4-0EEA56C45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B8885-0042-4C07-B2AE-1EA0C5D9A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D6F7C-A9FB-45EF-A1AD-B3C66092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FA658-B9F7-435D-91ED-98A902ED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56F8A-A94E-43F3-A249-33E01AB8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143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9E74-3902-4B4A-93E4-9E565058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B70AC-279C-42CB-AEFE-066DB372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3B27-660C-446C-BA7E-EC3B14C5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53D55-032D-4F66-AA17-41A20403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8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BA995-8204-426B-A568-B1778BD1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E3106-262C-4E28-A4F8-D95A7A3F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7738-AA3A-47A2-AEA0-73DBD17F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1089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FBC0-317C-4FB7-85C7-8C316563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6AC4-338D-4273-AFCC-33EFC0C4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5ECA-C079-441F-9A0F-DCD251498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E84D1-E86C-464C-9B44-64D7CEAB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EC1C6-7C8E-444D-A8C7-DC501899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E635A-E20D-4AEB-8448-D351BB6B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999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5681-7F40-4529-98B6-20EDFBAF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39F41-8BAD-4570-99A3-F5A1D1326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F183-CA1B-4963-839F-4E2EC3C6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6B83F-15E8-48D9-A91B-1DF262FB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ED96-1BB5-4560-BFDA-642E295E1EF6}" type="datetimeFigureOut">
              <a:rPr lang="LID4096" smtClean="0"/>
              <a:t>12/07/2019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EBB53-4442-48E8-B3BD-D0B32EF2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C37D6-25EB-4BBB-9132-C7DC5DDD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25A6-43E9-4850-91B2-4ADF4A69025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60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C3C0E-37AA-4429-8CDD-5EBBD625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885BE-5C40-473D-AC40-D550F3991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7374-7049-4310-8D35-4427545D5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7629" y="6356350"/>
            <a:ext cx="1280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9ED96-1BB5-4560-BFDA-642E295E1EF6}" type="datetimeFigureOut">
              <a:rPr lang="LID4096" smtClean="0"/>
              <a:t>12/07/2019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146E-FCBD-4A26-9191-D63D642B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/>
              <a:t>Computer Vision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9E14A-6DE1-44BE-8D9D-11DB179E4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/>
              <a:t>Group  A9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609DD-DFBA-4275-BEA2-2272EF804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9730" r="19347" b="42025"/>
          <a:stretch/>
        </p:blipFill>
        <p:spPr>
          <a:xfrm>
            <a:off x="101600" y="6260646"/>
            <a:ext cx="1197429" cy="4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D26D-578B-4B9C-9D2B-368E7DC24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Seminar Project:</a:t>
            </a:r>
            <a:br>
              <a:rPr lang="de-AT" dirty="0"/>
            </a:br>
            <a:r>
              <a:rPr lang="de-AT" dirty="0"/>
              <a:t> Initial </a:t>
            </a:r>
            <a:r>
              <a:rPr lang="de-AT" dirty="0" err="1"/>
              <a:t>Ideas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E09F5-211E-4F41-9B62-2A3E7073D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9770"/>
            <a:ext cx="9144000" cy="918029"/>
          </a:xfrm>
        </p:spPr>
        <p:txBody>
          <a:bodyPr/>
          <a:lstStyle/>
          <a:p>
            <a:r>
              <a:rPr lang="de-AT" dirty="0"/>
              <a:t>Group A9</a:t>
            </a:r>
            <a:endParaRPr lang="LID4096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239E8-8325-487C-AACB-19B98E29B5B8}"/>
              </a:ext>
            </a:extLst>
          </p:cNvPr>
          <p:cNvCxnSpPr/>
          <p:nvPr/>
        </p:nvCxnSpPr>
        <p:spPr>
          <a:xfrm>
            <a:off x="894772" y="4252026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5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953-CD14-45ED-A17B-93BBE59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 err="1"/>
              <a:t>Conclusion</a:t>
            </a:r>
            <a:endParaRPr lang="LID409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9ACEBD-5FAB-4358-8FD2-1648EC4FAC7E}"/>
              </a:ext>
            </a:extLst>
          </p:cNvPr>
          <p:cNvSpPr txBox="1">
            <a:spLocks/>
          </p:cNvSpPr>
          <p:nvPr/>
        </p:nvSpPr>
        <p:spPr>
          <a:xfrm>
            <a:off x="838200" y="2217057"/>
            <a:ext cx="10227355" cy="404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/>
              <a:t>Try to use color images only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If results not satisfactory, use thermal also</a:t>
            </a:r>
          </a:p>
          <a:p>
            <a:pPr lvl="0"/>
            <a:r>
              <a:rPr lang="en-US" sz="2000" dirty="0"/>
              <a:t>Use machine learning as a quick and dirty solution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Traditional methods (e.g. Hough, K-means) otherwise</a:t>
            </a:r>
          </a:p>
          <a:p>
            <a:r>
              <a:rPr lang="en-US" sz="2000" dirty="0"/>
              <a:t>Something</a:t>
            </a:r>
          </a:p>
          <a:p>
            <a:pPr marL="0" indent="0">
              <a:buNone/>
            </a:pPr>
            <a:endParaRPr lang="en-US" sz="2000" dirty="0"/>
          </a:p>
          <a:p>
            <a:pPr lvl="0"/>
            <a:r>
              <a:rPr lang="en-US" sz="2000" dirty="0"/>
              <a:t>Something</a:t>
            </a:r>
          </a:p>
          <a:p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2F3B6-4580-4370-8565-8615D115FEF2}"/>
              </a:ext>
            </a:extLst>
          </p:cNvPr>
          <p:cNvCxnSpPr/>
          <p:nvPr/>
        </p:nvCxnSpPr>
        <p:spPr>
          <a:xfrm>
            <a:off x="838200" y="1690688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63AB7ABE-72A5-4263-A547-E79A8F18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9117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8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953-CD14-45ED-A17B-93BBE59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Bonus: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first</a:t>
            </a:r>
            <a:r>
              <a:rPr lang="de-AT" dirty="0"/>
              <a:t> </a:t>
            </a:r>
            <a:r>
              <a:rPr lang="de-AT" dirty="0" err="1"/>
              <a:t>experiments</a:t>
            </a:r>
            <a:endParaRPr lang="LID4096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2F3B6-4580-4370-8565-8615D115FEF2}"/>
              </a:ext>
            </a:extLst>
          </p:cNvPr>
          <p:cNvCxnSpPr/>
          <p:nvPr/>
        </p:nvCxnSpPr>
        <p:spPr>
          <a:xfrm>
            <a:off x="838200" y="1690688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A738611F-83AC-41D0-8795-17E08E8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098" y="61178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214D-2416-4E59-B57D-D65DCD6B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9" y="2629751"/>
            <a:ext cx="3904586" cy="2342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893123-0A54-4C14-8C0B-317B722EF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12" y="3321879"/>
            <a:ext cx="2068248" cy="3170996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587A710-688F-4415-B592-2EACDF6CF958}"/>
              </a:ext>
            </a:extLst>
          </p:cNvPr>
          <p:cNvSpPr txBox="1">
            <a:spLocks/>
          </p:cNvSpPr>
          <p:nvPr/>
        </p:nvSpPr>
        <p:spPr>
          <a:xfrm>
            <a:off x="764374" y="2066499"/>
            <a:ext cx="4675641" cy="563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Naïve color filtering for segmentation?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0DE6E-2EE9-4CC4-A518-E487D8BF1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460" y="4107265"/>
            <a:ext cx="3586384" cy="2385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14996-BFFA-4D2D-AEFC-7ABF43277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216" y="2415707"/>
            <a:ext cx="3586384" cy="2387372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1BACBA-CF39-4365-BDB9-1F394BEE8AF5}"/>
              </a:ext>
            </a:extLst>
          </p:cNvPr>
          <p:cNvSpPr txBox="1">
            <a:spLocks/>
          </p:cNvSpPr>
          <p:nvPr/>
        </p:nvSpPr>
        <p:spPr>
          <a:xfrm>
            <a:off x="6335588" y="1911752"/>
            <a:ext cx="4675641" cy="56325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We manually labeled the images for training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9973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D26D-578B-4B9C-9D2B-368E7DC24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Thank you!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E09F5-211E-4F41-9B62-2A3E7073D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9770"/>
            <a:ext cx="9144000" cy="918029"/>
          </a:xfrm>
        </p:spPr>
        <p:txBody>
          <a:bodyPr/>
          <a:lstStyle/>
          <a:p>
            <a:r>
              <a:rPr lang="de-AT" dirty="0"/>
              <a:t>Group A9</a:t>
            </a:r>
            <a:endParaRPr lang="LID4096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239E8-8325-487C-AACB-19B98E29B5B8}"/>
              </a:ext>
            </a:extLst>
          </p:cNvPr>
          <p:cNvCxnSpPr/>
          <p:nvPr/>
        </p:nvCxnSpPr>
        <p:spPr>
          <a:xfrm>
            <a:off x="894772" y="4252026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09C3-E059-4404-B9E2-8CE0382F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 OF CONTENTS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272BB-31F3-4763-AC94-494A6CD49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Recap: main tasks</a:t>
            </a:r>
          </a:p>
          <a:p>
            <a:pPr lvl="0"/>
            <a:r>
              <a:rPr lang="en-US" sz="2000" dirty="0"/>
              <a:t>Chart of processes</a:t>
            </a:r>
          </a:p>
          <a:p>
            <a:pPr lvl="0"/>
            <a:r>
              <a:rPr lang="en-US" sz="2000" dirty="0"/>
              <a:t>[Xu Liu et al.] Robust Fruit Counting</a:t>
            </a:r>
          </a:p>
          <a:p>
            <a:pPr lvl="0"/>
            <a:r>
              <a:rPr lang="en-US" sz="2000" dirty="0"/>
              <a:t>Preliminary conclusion</a:t>
            </a:r>
          </a:p>
          <a:p>
            <a:pPr lvl="0"/>
            <a:r>
              <a:rPr lang="en-US" sz="2000" dirty="0"/>
              <a:t>[H. Gan et al.] Immature green citrus fruit detection using color and thermal images</a:t>
            </a:r>
          </a:p>
          <a:p>
            <a:pPr lvl="0"/>
            <a:r>
              <a:rPr lang="en-US" sz="2000" dirty="0"/>
              <a:t>Conclusion</a:t>
            </a:r>
          </a:p>
          <a:p>
            <a:pPr lvl="0"/>
            <a:r>
              <a:rPr lang="en-US" sz="2000" dirty="0"/>
              <a:t>Bonus: our first experiments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54266D-8849-4B34-807D-EF9EA8C65F5C}"/>
              </a:ext>
            </a:extLst>
          </p:cNvPr>
          <p:cNvCxnSpPr>
            <a:cxnSpLocks/>
          </p:cNvCxnSpPr>
          <p:nvPr/>
        </p:nvCxnSpPr>
        <p:spPr>
          <a:xfrm>
            <a:off x="838200" y="1458026"/>
            <a:ext cx="48441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2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6453-9CFF-4B08-83A3-7AACF0A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Recap</a:t>
            </a:r>
            <a:r>
              <a:rPr lang="de-AT" dirty="0"/>
              <a:t>: Main Tasks</a:t>
            </a:r>
            <a:endParaRPr lang="LID4096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D4C2DF8-7FB1-4870-8BA9-8FF1F8C5D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107760"/>
              </p:ext>
            </p:extLst>
          </p:nvPr>
        </p:nvGraphicFramePr>
        <p:xfrm>
          <a:off x="2032000" y="4093028"/>
          <a:ext cx="8128000" cy="2270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521DA54-28AC-416F-9DE9-29839169D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5310" y="3129569"/>
            <a:ext cx="914400" cy="914400"/>
          </a:xfrm>
          <a:prstGeom prst="rect">
            <a:avLst/>
          </a:prstGeom>
        </p:spPr>
      </p:pic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F1D55C77-EA84-4860-9156-06D84A0FC5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546" y="3129569"/>
            <a:ext cx="914400" cy="914400"/>
          </a:xfrm>
          <a:prstGeom prst="rect">
            <a:avLst/>
          </a:prstGeom>
        </p:spPr>
      </p:pic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73135D4F-8A23-48B5-A0EE-C16830F54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7782" y="3129569"/>
            <a:ext cx="914400" cy="914400"/>
          </a:xfrm>
          <a:prstGeom prst="rect">
            <a:avLst/>
          </a:prstGeom>
        </p:spPr>
      </p:pic>
      <p:pic>
        <p:nvPicPr>
          <p:cNvPr id="7" name="Graphic 6" descr="Workflow">
            <a:extLst>
              <a:ext uri="{FF2B5EF4-FFF2-40B4-BE49-F238E27FC236}">
                <a16:creationId xmlns:a16="http://schemas.microsoft.com/office/drawing/2014/main" id="{89DE86E4-E76F-4D1C-BAF4-8802E5E29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54129" y="570706"/>
            <a:ext cx="914400" cy="914400"/>
          </a:xfrm>
          <a:prstGeom prst="rect">
            <a:avLst/>
          </a:prstGeom>
        </p:spPr>
      </p:pic>
      <p:pic>
        <p:nvPicPr>
          <p:cNvPr id="8" name="Graphic 7" descr="Presentation with bar chart">
            <a:extLst>
              <a:ext uri="{FF2B5EF4-FFF2-40B4-BE49-F238E27FC236}">
                <a16:creationId xmlns:a16="http://schemas.microsoft.com/office/drawing/2014/main" id="{28328CB9-841D-46CC-8B3C-73A3ECB8DF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39018" y="3131383"/>
            <a:ext cx="9144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42A8EA-F977-449A-B7B0-184D2D6DC44F}"/>
              </a:ext>
            </a:extLst>
          </p:cNvPr>
          <p:cNvCxnSpPr/>
          <p:nvPr/>
        </p:nvCxnSpPr>
        <p:spPr>
          <a:xfrm>
            <a:off x="838200" y="4331855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6C852B-55D9-4C61-B4EA-BBE0C555E8D2}"/>
              </a:ext>
            </a:extLst>
          </p:cNvPr>
          <p:cNvCxnSpPr/>
          <p:nvPr/>
        </p:nvCxnSpPr>
        <p:spPr>
          <a:xfrm>
            <a:off x="838200" y="2757055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21BF-0E8E-4BE1-B401-C4823AD7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of processes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FDBC867-7BF6-4116-8403-887473C7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19901"/>
              </p:ext>
            </p:extLst>
          </p:nvPr>
        </p:nvGraphicFramePr>
        <p:xfrm>
          <a:off x="1699966" y="1534047"/>
          <a:ext cx="9970416" cy="495882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61736">
                  <a:extLst>
                    <a:ext uri="{9D8B030D-6E8A-4147-A177-3AD203B41FA5}">
                      <a16:colId xmlns:a16="http://schemas.microsoft.com/office/drawing/2014/main" val="1563171880"/>
                    </a:ext>
                  </a:extLst>
                </a:gridCol>
                <a:gridCol w="1661736">
                  <a:extLst>
                    <a:ext uri="{9D8B030D-6E8A-4147-A177-3AD203B41FA5}">
                      <a16:colId xmlns:a16="http://schemas.microsoft.com/office/drawing/2014/main" val="3011770961"/>
                    </a:ext>
                  </a:extLst>
                </a:gridCol>
                <a:gridCol w="1661736">
                  <a:extLst>
                    <a:ext uri="{9D8B030D-6E8A-4147-A177-3AD203B41FA5}">
                      <a16:colId xmlns:a16="http://schemas.microsoft.com/office/drawing/2014/main" val="3916036371"/>
                    </a:ext>
                  </a:extLst>
                </a:gridCol>
                <a:gridCol w="1661736">
                  <a:extLst>
                    <a:ext uri="{9D8B030D-6E8A-4147-A177-3AD203B41FA5}">
                      <a16:colId xmlns:a16="http://schemas.microsoft.com/office/drawing/2014/main" val="1594683449"/>
                    </a:ext>
                  </a:extLst>
                </a:gridCol>
                <a:gridCol w="1661736">
                  <a:extLst>
                    <a:ext uri="{9D8B030D-6E8A-4147-A177-3AD203B41FA5}">
                      <a16:colId xmlns:a16="http://schemas.microsoft.com/office/drawing/2014/main" val="2525554337"/>
                    </a:ext>
                  </a:extLst>
                </a:gridCol>
                <a:gridCol w="1661736">
                  <a:extLst>
                    <a:ext uri="{9D8B030D-6E8A-4147-A177-3AD203B41FA5}">
                      <a16:colId xmlns:a16="http://schemas.microsoft.com/office/drawing/2014/main" val="1172110242"/>
                    </a:ext>
                  </a:extLst>
                </a:gridCol>
              </a:tblGrid>
              <a:tr h="542497">
                <a:tc>
                  <a:txBody>
                    <a:bodyPr/>
                    <a:lstStyle/>
                    <a:p>
                      <a:r>
                        <a:rPr lang="en-US" dirty="0"/>
                        <a:t>Image Data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RGB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Thermal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922211"/>
                  </a:ext>
                </a:extLst>
              </a:tr>
              <a:tr h="54249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Calibration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70564"/>
                  </a:ext>
                </a:extLst>
              </a:tr>
              <a:tr h="798324">
                <a:tc>
                  <a:txBody>
                    <a:bodyPr/>
                    <a:lstStyle/>
                    <a:p>
                      <a:r>
                        <a:rPr lang="en-US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 out non-peach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shadows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13832"/>
                  </a:ext>
                </a:extLst>
              </a:tr>
              <a:tr h="54249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 removal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7570"/>
                  </a:ext>
                </a:extLst>
              </a:tr>
              <a:tr h="936365">
                <a:tc>
                  <a:txBody>
                    <a:bodyPr/>
                    <a:lstStyle/>
                    <a:p>
                      <a:r>
                        <a:rPr lang="en-US" dirty="0"/>
                        <a:t>Detection (Segmentation)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Circular Hough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Watershed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Blob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11831"/>
                  </a:ext>
                </a:extLst>
              </a:tr>
              <a:tr h="798324">
                <a:tc>
                  <a:txBody>
                    <a:bodyPr/>
                    <a:lstStyle/>
                    <a:p>
                      <a:r>
                        <a:rPr lang="en-US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Kalman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 features; 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160"/>
                  </a:ext>
                </a:extLst>
              </a:tr>
              <a:tr h="798324">
                <a:tc>
                  <a:txBody>
                    <a:bodyPr/>
                    <a:lstStyle/>
                    <a:p>
                      <a:r>
                        <a:rPr lang="en-US" dirty="0"/>
                        <a:t>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doubles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further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97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7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953-CD14-45ED-A17B-93BBE59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[Xu Liu et al.] Robust Fruit Counting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619ACEBD-5FAB-4358-8FD2-1648EC4FA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788" y="2057400"/>
                <a:ext cx="5344196" cy="348705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u="sng" dirty="0"/>
                  <a:t>3 sub-problems: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/>
                  <a:t>Segmentation of candidate fruit regions</a:t>
                </a:r>
              </a:p>
              <a:p>
                <a:pPr lvl="1"/>
                <a:r>
                  <a:rPr lang="en-US" sz="1400" dirty="0"/>
                  <a:t> Fully convolutional network (FCN)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/>
                  <a:t> Tracking of regions between frames</a:t>
                </a:r>
              </a:p>
              <a:p>
                <a:pPr lvl="1"/>
                <a:r>
                  <a:rPr lang="en-US" sz="1400" b="1" dirty="0"/>
                  <a:t>Input</a:t>
                </a:r>
                <a:r>
                  <a:rPr lang="en-US" sz="1400" dirty="0"/>
                  <a:t>: sequence of binary image masks</a:t>
                </a:r>
              </a:p>
              <a:p>
                <a:pPr lvl="1"/>
                <a:r>
                  <a:rPr lang="en-US" sz="1400" b="1" dirty="0"/>
                  <a:t>Output</a:t>
                </a:r>
                <a:r>
                  <a:rPr lang="en-US" sz="1400" dirty="0"/>
                  <a:t>: fruit objects with coordinates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in frame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/>
                  <a:t>3D reconstruction in order to detect false positives</a:t>
                </a:r>
              </a:p>
              <a:p>
                <a:pPr lvl="1"/>
                <a:r>
                  <a:rPr lang="en-US" sz="1400" dirty="0"/>
                  <a:t>Structure from motion (</a:t>
                </a:r>
                <a:r>
                  <a:rPr lang="en-US" sz="1400" dirty="0" err="1"/>
                  <a:t>SfM</a:t>
                </a:r>
                <a:r>
                  <a:rPr lang="en-US" sz="1400" dirty="0"/>
                  <a:t>) with SIFT features only close to detected fruit regions</a:t>
                </a:r>
              </a:p>
              <a:p>
                <a:pPr lvl="1"/>
                <a:r>
                  <a:rPr lang="en-US" sz="1400" dirty="0"/>
                  <a:t>Remove double counted fruits</a:t>
                </a:r>
              </a:p>
              <a:p>
                <a:pPr lvl="1"/>
                <a:r>
                  <a:rPr lang="en-US" sz="1400" dirty="0"/>
                  <a:t>Remove further rows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619ACEBD-5FAB-4358-8FD2-1648EC4FA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2057400"/>
                <a:ext cx="5344196" cy="3487057"/>
              </a:xfrm>
              <a:prstGeom prst="rect">
                <a:avLst/>
              </a:prstGeom>
              <a:blipFill>
                <a:blip r:embed="rId2"/>
                <a:stretch>
                  <a:fillRect l="-1256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2F3B6-4580-4370-8565-8615D115FEF2}"/>
              </a:ext>
            </a:extLst>
          </p:cNvPr>
          <p:cNvCxnSpPr/>
          <p:nvPr/>
        </p:nvCxnSpPr>
        <p:spPr>
          <a:xfrm>
            <a:off x="838200" y="1690688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0D57139-7E45-4730-97C2-ADEAF207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7" y="1891423"/>
            <a:ext cx="5461262" cy="2512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DDEBD-79C0-49AF-BBCA-4BCC4674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903" y="4621441"/>
            <a:ext cx="5475918" cy="1871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1BE69-E6C4-408F-991F-91559BB97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07" y="5388513"/>
            <a:ext cx="5345578" cy="12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21BF-0E8E-4BE1-B401-C4823AD7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FDBC867-7BF6-4116-8403-887473C7CD40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65125"/>
          <a:ext cx="10515600" cy="576229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5631718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117709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603637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4683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255543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72110242"/>
                    </a:ext>
                  </a:extLst>
                </a:gridCol>
              </a:tblGrid>
              <a:tr h="745829">
                <a:tc>
                  <a:txBody>
                    <a:bodyPr/>
                    <a:lstStyle/>
                    <a:p>
                      <a:r>
                        <a:rPr lang="en-US" dirty="0"/>
                        <a:t>Image Data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RGB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Thermal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922211"/>
                  </a:ext>
                </a:extLst>
              </a:tr>
              <a:tr h="745829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Calibration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70564"/>
                  </a:ext>
                </a:extLst>
              </a:tr>
              <a:tr h="745829">
                <a:tc>
                  <a:txBody>
                    <a:bodyPr/>
                    <a:lstStyle/>
                    <a:p>
                      <a:r>
                        <a:rPr lang="en-US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 out non-peach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shadows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13832"/>
                  </a:ext>
                </a:extLst>
              </a:tr>
              <a:tr h="745829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 removal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7570"/>
                  </a:ext>
                </a:extLst>
              </a:tr>
              <a:tr h="1287322">
                <a:tc>
                  <a:txBody>
                    <a:bodyPr/>
                    <a:lstStyle/>
                    <a:p>
                      <a:r>
                        <a:rPr lang="en-US" dirty="0"/>
                        <a:t>Detection (Segmentation)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Circular Hough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Watershed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Blob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11831"/>
                  </a:ext>
                </a:extLst>
              </a:tr>
              <a:tr h="745829">
                <a:tc>
                  <a:txBody>
                    <a:bodyPr/>
                    <a:lstStyle/>
                    <a:p>
                      <a:r>
                        <a:rPr lang="en-US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Kalman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 features; 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160"/>
                  </a:ext>
                </a:extLst>
              </a:tr>
              <a:tr h="745829">
                <a:tc>
                  <a:txBody>
                    <a:bodyPr/>
                    <a:lstStyle/>
                    <a:p>
                      <a:r>
                        <a:rPr lang="en-US" dirty="0"/>
                        <a:t>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doubles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further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977090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324CB1-9417-4C79-9004-A80A7739C4A1}"/>
              </a:ext>
            </a:extLst>
          </p:cNvPr>
          <p:cNvCxnSpPr>
            <a:cxnSpLocks/>
          </p:cNvCxnSpPr>
          <p:nvPr/>
        </p:nvCxnSpPr>
        <p:spPr>
          <a:xfrm>
            <a:off x="4656841" y="876693"/>
            <a:ext cx="1291472" cy="42420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01F93-3B3E-4ADB-B697-7C9F44ACD6CB}"/>
              </a:ext>
            </a:extLst>
          </p:cNvPr>
          <p:cNvCxnSpPr>
            <a:cxnSpLocks/>
          </p:cNvCxnSpPr>
          <p:nvPr/>
        </p:nvCxnSpPr>
        <p:spPr>
          <a:xfrm>
            <a:off x="6095999" y="1690688"/>
            <a:ext cx="417923" cy="16652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ED7F3A-1D7D-4E70-A20A-1EA37D09AC69}"/>
              </a:ext>
            </a:extLst>
          </p:cNvPr>
          <p:cNvCxnSpPr>
            <a:cxnSpLocks/>
          </p:cNvCxnSpPr>
          <p:nvPr/>
        </p:nvCxnSpPr>
        <p:spPr>
          <a:xfrm flipH="1">
            <a:off x="4025245" y="4034672"/>
            <a:ext cx="2488677" cy="73529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993F526-9808-4365-8297-2D82C5DD4DDC}"/>
              </a:ext>
            </a:extLst>
          </p:cNvPr>
          <p:cNvSpPr/>
          <p:nvPr/>
        </p:nvSpPr>
        <p:spPr>
          <a:xfrm rot="16200000">
            <a:off x="4954892" y="2909270"/>
            <a:ext cx="271170" cy="4807671"/>
          </a:xfrm>
          <a:prstGeom prst="rightBrace">
            <a:avLst>
              <a:gd name="adj1" fmla="val 8333"/>
              <a:gd name="adj2" fmla="val 156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6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953-CD14-45ED-A17B-93BBE59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Preliminary conclusion</a:t>
            </a:r>
            <a:endParaRPr lang="LID409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9ACEBD-5FAB-4358-8FD2-1648EC4FAC7E}"/>
              </a:ext>
            </a:extLst>
          </p:cNvPr>
          <p:cNvSpPr txBox="1">
            <a:spLocks/>
          </p:cNvSpPr>
          <p:nvPr/>
        </p:nvSpPr>
        <p:spPr>
          <a:xfrm>
            <a:off x="838200" y="2217057"/>
            <a:ext cx="10227355" cy="4045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/>
              <a:t>A CNN (if it works) could provide for an easy solution to segmentation</a:t>
            </a:r>
          </a:p>
          <a:p>
            <a:pPr lvl="1"/>
            <a:r>
              <a:rPr lang="en-US" sz="1600" dirty="0"/>
              <a:t>Must try it out to see if it works</a:t>
            </a:r>
          </a:p>
          <a:p>
            <a:pPr lvl="0"/>
            <a:r>
              <a:rPr lang="en-US" sz="2000" dirty="0"/>
              <a:t>Structure from motion only for relevant parts?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Could potentially improve quality of 3D reconstruction</a:t>
            </a:r>
            <a:endParaRPr lang="en-US" sz="1600" dirty="0"/>
          </a:p>
          <a:p>
            <a:r>
              <a:rPr lang="en-US" sz="2000" dirty="0"/>
              <a:t>Something</a:t>
            </a:r>
          </a:p>
          <a:p>
            <a:pPr lvl="0"/>
            <a:r>
              <a:rPr lang="en-US" sz="2000" dirty="0"/>
              <a:t>Something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But what if segmentation only using color images fails?</a:t>
            </a:r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2F3B6-4580-4370-8565-8615D115FEF2}"/>
              </a:ext>
            </a:extLst>
          </p:cNvPr>
          <p:cNvCxnSpPr/>
          <p:nvPr/>
        </p:nvCxnSpPr>
        <p:spPr>
          <a:xfrm>
            <a:off x="838200" y="1690688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63AB7ABE-72A5-4263-A547-E79A8F18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43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0953-CD14-45ED-A17B-93BBE59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[H. Gan et al.] Immature green citrus fruit detection using color and thermal images</a:t>
            </a:r>
            <a:endParaRPr lang="LID409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9ACEBD-5FAB-4358-8FD2-1648EC4FAC7E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5344196" cy="3487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Main ideas: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Faster R-CNN for fruit detection in color images</a:t>
            </a:r>
          </a:p>
          <a:p>
            <a:pPr lvl="1"/>
            <a:r>
              <a:rPr lang="en-US" sz="1400" dirty="0"/>
              <a:t>Get bounding boxes of potential fruits</a:t>
            </a:r>
          </a:p>
          <a:p>
            <a:pPr lvl="1"/>
            <a:r>
              <a:rPr lang="en-US" sz="1400" dirty="0"/>
              <a:t>Each image had to be split into 4 to fit into the CNN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Hough circle detection in thermal images</a:t>
            </a:r>
          </a:p>
          <a:p>
            <a:pPr lvl="1"/>
            <a:r>
              <a:rPr lang="en-US" sz="1400" dirty="0"/>
              <a:t>If that fails, use Otsu's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Combine color and thermal information into final equation to determine probability of fruit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Promising method if only using color images fails</a:t>
            </a:r>
            <a:endParaRPr lang="en-US" sz="1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2F3B6-4580-4370-8565-8615D115FEF2}"/>
              </a:ext>
            </a:extLst>
          </p:cNvPr>
          <p:cNvCxnSpPr/>
          <p:nvPr/>
        </p:nvCxnSpPr>
        <p:spPr>
          <a:xfrm>
            <a:off x="838200" y="1690688"/>
            <a:ext cx="10402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1A753D-145E-4B5E-B0D7-135F76AE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00" y="2185727"/>
            <a:ext cx="4689805" cy="35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1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21BF-0E8E-4BE1-B401-C4823AD7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FDBC867-7BF6-4116-8403-887473C7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90403"/>
              </p:ext>
            </p:extLst>
          </p:nvPr>
        </p:nvGraphicFramePr>
        <p:xfrm>
          <a:off x="838199" y="365125"/>
          <a:ext cx="10515600" cy="583525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5631718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117709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603637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4683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255543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72110242"/>
                    </a:ext>
                  </a:extLst>
                </a:gridCol>
              </a:tblGrid>
              <a:tr h="606785">
                <a:tc>
                  <a:txBody>
                    <a:bodyPr/>
                    <a:lstStyle/>
                    <a:p>
                      <a:r>
                        <a:rPr lang="en-US" dirty="0"/>
                        <a:t>Image Data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RGB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Thermal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922211"/>
                  </a:ext>
                </a:extLst>
              </a:tr>
              <a:tr h="606785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Calibration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70564"/>
                  </a:ext>
                </a:extLst>
              </a:tr>
              <a:tr h="625608">
                <a:tc>
                  <a:txBody>
                    <a:bodyPr/>
                    <a:lstStyle/>
                    <a:p>
                      <a:r>
                        <a:rPr lang="en-US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 out non-peach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shadows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13832"/>
                  </a:ext>
                </a:extLst>
              </a:tr>
              <a:tr h="606785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 removal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7570"/>
                  </a:ext>
                </a:extLst>
              </a:tr>
              <a:tr h="1047328">
                <a:tc>
                  <a:txBody>
                    <a:bodyPr/>
                    <a:lstStyle/>
                    <a:p>
                      <a:r>
                        <a:rPr lang="en-US" dirty="0"/>
                        <a:t>Detection (Segmentation)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Circular Hough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Watershed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Blob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11831"/>
                  </a:ext>
                </a:extLst>
              </a:tr>
              <a:tr h="1047328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color and thermal images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85945"/>
                  </a:ext>
                </a:extLst>
              </a:tr>
              <a:tr h="625608">
                <a:tc>
                  <a:txBody>
                    <a:bodyPr/>
                    <a:lstStyle/>
                    <a:p>
                      <a:r>
                        <a:rPr lang="en-US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Kalman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 features; 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160"/>
                  </a:ext>
                </a:extLst>
              </a:tr>
              <a:tr h="625608">
                <a:tc>
                  <a:txBody>
                    <a:bodyPr/>
                    <a:lstStyle/>
                    <a:p>
                      <a:r>
                        <a:rPr lang="en-US" dirty="0"/>
                        <a:t>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doubles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further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977090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324CB1-9417-4C79-9004-A80A7739C4A1}"/>
              </a:ext>
            </a:extLst>
          </p:cNvPr>
          <p:cNvCxnSpPr>
            <a:cxnSpLocks/>
          </p:cNvCxnSpPr>
          <p:nvPr/>
        </p:nvCxnSpPr>
        <p:spPr>
          <a:xfrm>
            <a:off x="4656841" y="876693"/>
            <a:ext cx="801279" cy="38852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01F93-3B3E-4ADB-B697-7C9F44ACD6CB}"/>
              </a:ext>
            </a:extLst>
          </p:cNvPr>
          <p:cNvCxnSpPr>
            <a:cxnSpLocks/>
          </p:cNvCxnSpPr>
          <p:nvPr/>
        </p:nvCxnSpPr>
        <p:spPr>
          <a:xfrm flipH="1">
            <a:off x="4204355" y="1357993"/>
            <a:ext cx="2507530" cy="21770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ED7F3A-1D7D-4E70-A20A-1EA37D09AC69}"/>
              </a:ext>
            </a:extLst>
          </p:cNvPr>
          <p:cNvCxnSpPr>
            <a:cxnSpLocks/>
          </p:cNvCxnSpPr>
          <p:nvPr/>
        </p:nvCxnSpPr>
        <p:spPr>
          <a:xfrm>
            <a:off x="5458120" y="1357994"/>
            <a:ext cx="1809946" cy="217705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C7212-CA49-4FCA-85B3-935B957B0CB1}"/>
              </a:ext>
            </a:extLst>
          </p:cNvPr>
          <p:cNvCxnSpPr>
            <a:cxnSpLocks/>
          </p:cNvCxnSpPr>
          <p:nvPr/>
        </p:nvCxnSpPr>
        <p:spPr>
          <a:xfrm flipH="1">
            <a:off x="6711885" y="911907"/>
            <a:ext cx="2024012" cy="39317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3782AA-96D9-42CB-8E32-3CF986335332}"/>
              </a:ext>
            </a:extLst>
          </p:cNvPr>
          <p:cNvCxnSpPr>
            <a:cxnSpLocks/>
          </p:cNvCxnSpPr>
          <p:nvPr/>
        </p:nvCxnSpPr>
        <p:spPr>
          <a:xfrm>
            <a:off x="4289196" y="3607782"/>
            <a:ext cx="980387" cy="60254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324A2-56C7-41E5-8442-B94AA178FFFB}"/>
              </a:ext>
            </a:extLst>
          </p:cNvPr>
          <p:cNvCxnSpPr>
            <a:cxnSpLocks/>
          </p:cNvCxnSpPr>
          <p:nvPr/>
        </p:nvCxnSpPr>
        <p:spPr>
          <a:xfrm flipH="1">
            <a:off x="6513922" y="3627825"/>
            <a:ext cx="793042" cy="58250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C55558-D3DB-41E2-B0C5-7D766B226673}"/>
              </a:ext>
            </a:extLst>
          </p:cNvPr>
          <p:cNvCxnSpPr>
            <a:cxnSpLocks/>
          </p:cNvCxnSpPr>
          <p:nvPr/>
        </p:nvCxnSpPr>
        <p:spPr>
          <a:xfrm flipH="1">
            <a:off x="933254" y="4996206"/>
            <a:ext cx="10420545" cy="11029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0FBB2D-B6A6-4B94-84F3-ED6655EB99C2}"/>
              </a:ext>
            </a:extLst>
          </p:cNvPr>
          <p:cNvCxnSpPr>
            <a:cxnSpLocks/>
          </p:cNvCxnSpPr>
          <p:nvPr/>
        </p:nvCxnSpPr>
        <p:spPr>
          <a:xfrm flipH="1" flipV="1">
            <a:off x="933255" y="4996205"/>
            <a:ext cx="10325491" cy="11512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3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129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Seminar Project:  Initial Ideas</vt:lpstr>
      <vt:lpstr>TABLE OF CONTENTS</vt:lpstr>
      <vt:lpstr>Recap: Main Tasks</vt:lpstr>
      <vt:lpstr>Chart of processes</vt:lpstr>
      <vt:lpstr>[Xu Liu et al.] Robust Fruit Counting</vt:lpstr>
      <vt:lpstr>PowerPoint Presentation</vt:lpstr>
      <vt:lpstr>Preliminary conclusion</vt:lpstr>
      <vt:lpstr>[H. Gan et al.] Immature green citrus fruit detection using color and thermal images</vt:lpstr>
      <vt:lpstr>PowerPoint Presentation</vt:lpstr>
      <vt:lpstr>Conclusion</vt:lpstr>
      <vt:lpstr>Bonus: our first experiments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Markus Kiesenhofer</dc:creator>
  <cp:lastModifiedBy>z28aacqcmx@students.jku.at</cp:lastModifiedBy>
  <cp:revision>38</cp:revision>
  <dcterms:created xsi:type="dcterms:W3CDTF">2019-11-23T10:39:17Z</dcterms:created>
  <dcterms:modified xsi:type="dcterms:W3CDTF">2019-12-07T18:00:56Z</dcterms:modified>
</cp:coreProperties>
</file>